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8"/>
  </p:notesMasterIdLst>
  <p:sldIdLst>
    <p:sldId id="256" r:id="rId2"/>
    <p:sldId id="271" r:id="rId3"/>
    <p:sldId id="257" r:id="rId4"/>
    <p:sldId id="264" r:id="rId5"/>
    <p:sldId id="259" r:id="rId6"/>
    <p:sldId id="269" r:id="rId7"/>
    <p:sldId id="260" r:id="rId8"/>
    <p:sldId id="276" r:id="rId9"/>
    <p:sldId id="262" r:id="rId10"/>
    <p:sldId id="270" r:id="rId11"/>
    <p:sldId id="258" r:id="rId12"/>
    <p:sldId id="265" r:id="rId13"/>
    <p:sldId id="266" r:id="rId14"/>
    <p:sldId id="272" r:id="rId15"/>
    <p:sldId id="275" r:id="rId16"/>
    <p:sldId id="273" r:id="rId1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E476812C-3F65-4CE8-B133-3E33B56D64E0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6759A9C-A0E0-4B36-B238-94B5BE1FC9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7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146DC-174B-4C49-87D0-6EECD6B4F3D4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69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2EC6-DE33-49BC-8190-A008949F668D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E0B2E-74C3-4853-9B50-8DC286CAFE82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48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8FEA-F8BA-46D6-A4F7-51439D20FC80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83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0B456-B875-4B71-AE59-06BE6B5501F0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827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A50A1-965E-44A1-9263-96DDCC5D2286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77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8C0B5-A7D3-4859-A996-1A704F776B9E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7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F780B-D5BE-4BA3-BEE3-259741087FB7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94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8F950-9ECD-4802-942C-F3BFF318A873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EE15-CB0D-45D7-816D-0C954DEC0E3A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336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52B96-354A-40BE-9856-EFBDEE0D75C1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04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80F689B-2B90-4FAA-9949-AF535C4BBD83}" type="datetime1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0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ms.mitx.mit.edu/courses/course-v1:MITx+8.13r_15+2021_Fall/courseware/09_relativistic_dynamics/09em_apparatus/?child=firs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686" y="1298448"/>
            <a:ext cx="7184571" cy="325526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Finding the Electron Rest Mass and Validating Relativistic Kinematics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Octavio Vega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8.13 Junior Physics Lab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November 4, 2021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048" y="917321"/>
            <a:ext cx="3794409" cy="50592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743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Fitting to the Rest Energy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215" y="-374161"/>
            <a:ext cx="7307384" cy="7307384"/>
          </a:xfrm>
        </p:spPr>
      </p:pic>
    </p:spTree>
    <p:extLst>
      <p:ext uri="{BB962C8B-B14F-4D97-AF65-F5344CB8AC3E}">
        <p14:creationId xmlns:p14="http://schemas.microsoft.com/office/powerpoint/2010/main" val="418759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Comparison of Fit Models to Real Data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" t="7769" r="7756" b="2689"/>
          <a:stretch/>
        </p:blipFill>
        <p:spPr>
          <a:xfrm>
            <a:off x="4180114" y="107824"/>
            <a:ext cx="6702441" cy="663320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5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Results and Discussion of Errors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67912" y="3181950"/>
            <a:ext cx="3474720" cy="4023360"/>
          </a:xfrm>
        </p:spPr>
        <p:txBody>
          <a:bodyPr/>
          <a:lstStyle/>
          <a:p>
            <a:r>
              <a:rPr lang="en-US" dirty="0" smtClean="0"/>
              <a:t>Shielding of electrons in decay causes spread of radii</a:t>
            </a:r>
          </a:p>
          <a:p>
            <a:pPr lvl="1"/>
            <a:r>
              <a:rPr lang="en-US" dirty="0" smtClean="0"/>
              <a:t>Emitted with other charged particles</a:t>
            </a:r>
          </a:p>
          <a:p>
            <a:r>
              <a:rPr lang="en-US" dirty="0" smtClean="0"/>
              <a:t>Fewer trials than desired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7818463" y="2743735"/>
            <a:ext cx="3474720" cy="4023360"/>
          </a:xfrm>
        </p:spPr>
        <p:txBody>
          <a:bodyPr/>
          <a:lstStyle/>
          <a:p>
            <a:r>
              <a:rPr lang="en-US" dirty="0" smtClean="0"/>
              <a:t>Incorrect fit function for energy spectra; account for background or additional signal?</a:t>
            </a:r>
          </a:p>
          <a:p>
            <a:r>
              <a:rPr lang="en-US" dirty="0" smtClean="0"/>
              <a:t>Amplifier settings not consistent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47740" y="2304801"/>
            <a:ext cx="2191802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Statistical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7845749" y="2304472"/>
            <a:ext cx="2191802" cy="762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Systematic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576102" y="878114"/>
                <a:ext cx="8128000" cy="953192"/>
              </a:xfrm>
              <a:ln>
                <a:solidFill>
                  <a:srgbClr val="0070C0"/>
                </a:solidFill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𝟓𝟔𝟑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±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𝟎𝟏𝟑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𝒔𝒕𝒂𝒕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𝟎𝟐𝟕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𝒔𝒚𝒔</m:t>
                              </m:r>
                            </m:sub>
                          </m:sSub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𝑴𝒆𝑽</m:t>
                      </m:r>
                    </m:oMath>
                  </m:oMathPara>
                </a14:m>
                <a:endParaRPr lang="en-US" sz="2800" dirty="0" smtClean="0"/>
              </a:p>
              <a:p>
                <a:r>
                  <a:rPr lang="en-US" sz="2800" b="0" dirty="0" smtClean="0"/>
                  <a:t>True Value: 0.5110 MeV</a:t>
                </a:r>
                <a:endParaRPr lang="en-US" sz="2800" b="0" dirty="0"/>
              </a:p>
            </p:txBody>
          </p:sp>
        </mc:Choice>
        <mc:Fallback xmlns="">
          <p:sp>
            <p:nvSpPr>
              <p:cNvPr id="11" name="Tex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76102" y="878114"/>
                <a:ext cx="8128000" cy="953192"/>
              </a:xfrm>
              <a:blipFill>
                <a:blip r:embed="rId2"/>
                <a:stretch>
                  <a:fillRect l="-1498" b="-1772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38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Summary and Conclusions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24737" y="864108"/>
                <a:ext cx="8253047" cy="512064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𝑟𝑒𝑙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lvl="1"/>
                <a:r>
                  <a:rPr lang="en-US" sz="2000" dirty="0" smtClean="0"/>
                  <a:t>Relativistic model much more accurate!</a:t>
                </a:r>
              </a:p>
              <a:p>
                <a:r>
                  <a:rPr lang="en-US" sz="2400" dirty="0" smtClean="0"/>
                  <a:t>Would benefit from many more trials for each B, E value</a:t>
                </a:r>
              </a:p>
              <a:p>
                <a:r>
                  <a:rPr lang="en-US" sz="2400" dirty="0" smtClean="0"/>
                  <a:t>We find relativistic dynamics to be much more valid at this energy scale</a:t>
                </a:r>
              </a:p>
              <a:p>
                <a:r>
                  <a:rPr lang="en-US" sz="2400" dirty="0" smtClean="0"/>
                  <a:t>The rest mass of the electron determined near to true value</a:t>
                </a:r>
              </a:p>
              <a:p>
                <a:pPr lvl="1"/>
                <a:r>
                  <a:rPr lang="en-US" sz="2000" dirty="0" smtClean="0"/>
                  <a:t>Within ~10%</a:t>
                </a:r>
              </a:p>
              <a:p>
                <a:r>
                  <a:rPr lang="en-US" sz="2400" dirty="0" smtClean="0"/>
                  <a:t>What could we have done better?</a:t>
                </a:r>
              </a:p>
              <a:p>
                <a:pPr lvl="1"/>
                <a:r>
                  <a:rPr lang="en-US" sz="2200" dirty="0" smtClean="0"/>
                  <a:t>Test more values of magnetic field</a:t>
                </a:r>
              </a:p>
              <a:p>
                <a:pPr lvl="1"/>
                <a:r>
                  <a:rPr lang="en-US" sz="2200" dirty="0" smtClean="0"/>
                  <a:t>Repeated tests of the same values</a:t>
                </a:r>
              </a:p>
              <a:p>
                <a:pPr lvl="1"/>
                <a:r>
                  <a:rPr lang="en-US" sz="2200" dirty="0" smtClean="0"/>
                  <a:t>More stringent calibrations of the MCA channels to energies</a:t>
                </a:r>
              </a:p>
              <a:p>
                <a:r>
                  <a:rPr lang="en-US" sz="2400" dirty="0" smtClean="0"/>
                  <a:t>Applications to future experiments?</a:t>
                </a:r>
              </a:p>
              <a:p>
                <a:pPr lvl="1"/>
                <a:r>
                  <a:rPr lang="en-US" sz="2000" dirty="0" smtClean="0"/>
                  <a:t>Electroweak unification </a:t>
                </a:r>
                <a:r>
                  <a:rPr lang="en-US" sz="2000" dirty="0" smtClean="0">
                    <a:sym typeface="Wingdings" panose="05000000000000000000" pitchFamily="2" charset="2"/>
                  </a:rPr>
                  <a:t> s</a:t>
                </a:r>
                <a:r>
                  <a:rPr lang="en-US" sz="2000" dirty="0" smtClean="0"/>
                  <a:t>imilar setup for neutrino detection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4737" y="864108"/>
                <a:ext cx="8253047" cy="5120640"/>
              </a:xfrm>
              <a:blipFill>
                <a:blip r:embed="rId2"/>
                <a:stretch>
                  <a:fillRect l="-886" t="-2738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6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Appendix A:</a:t>
            </a:r>
            <a:br>
              <a:rPr lang="en-US" b="1" dirty="0" smtClean="0"/>
            </a:br>
            <a:r>
              <a:rPr lang="en-US" b="1" dirty="0" smtClean="0"/>
              <a:t>Count-Rate Maximizing Voltages</a:t>
            </a:r>
            <a:endParaRPr lang="en-US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86" y="-409575"/>
            <a:ext cx="7267575" cy="726757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9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Appendix </a:t>
            </a:r>
            <a:r>
              <a:rPr lang="en-US" sz="3600" b="1" dirty="0" smtClean="0"/>
              <a:t>B: All Electron </a:t>
            </a:r>
            <a:r>
              <a:rPr lang="en-US" sz="3600" b="1" dirty="0"/>
              <a:t>Energy Spectra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57" y="870859"/>
            <a:ext cx="3004789" cy="3004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6" y="3758703"/>
            <a:ext cx="3004789" cy="30047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81" y="3758703"/>
            <a:ext cx="3004789" cy="3004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756" y="3758870"/>
            <a:ext cx="3004789" cy="3004789"/>
          </a:xfrm>
          <a:prstGeom prst="rect">
            <a:avLst/>
          </a:prstGeom>
        </p:spPr>
      </p:pic>
      <p:pic>
        <p:nvPicPr>
          <p:cNvPr id="12" name="Content Placeholder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30" y="852466"/>
            <a:ext cx="3004789" cy="30047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96" y="861663"/>
            <a:ext cx="3004789" cy="300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8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Appendix C:</a:t>
            </a:r>
            <a:br>
              <a:rPr lang="en-US" b="1" dirty="0" smtClean="0"/>
            </a:br>
            <a:r>
              <a:rPr lang="en-US" b="1" dirty="0" smtClean="0"/>
              <a:t>Ratio of e/m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86" y="-226110"/>
            <a:ext cx="7084110" cy="70841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Experimental Goals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63257" y="864108"/>
                <a:ext cx="8062685" cy="5120640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/>
                  <a:t>Compute the electron’s rest energy:</a:t>
                </a:r>
              </a:p>
              <a:p>
                <a:pPr marL="5029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p>
                        <m:s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 smtClean="0"/>
              </a:p>
              <a:p>
                <a:r>
                  <a:rPr lang="en-US" sz="4000" dirty="0" smtClean="0"/>
                  <a:t>Determine what model most correctly represents kinetic energy:</a:t>
                </a:r>
              </a:p>
              <a:p>
                <a:pPr marL="502920" lvl="1" indent="0">
                  <a:buNone/>
                </a:pPr>
                <a:r>
                  <a:rPr lang="en-US" sz="3600" b="0" dirty="0" smtClean="0"/>
                  <a:t>             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600" dirty="0" smtClean="0"/>
                  <a:t> OR </a:t>
                </a:r>
              </a:p>
              <a:p>
                <a:pPr marL="5029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63257" y="864108"/>
                <a:ext cx="8062685" cy="5120640"/>
              </a:xfrm>
              <a:blipFill>
                <a:blip r:embed="rId2"/>
                <a:stretch>
                  <a:fillRect l="-2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50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Theoretical Models of Kinetic Energy vs Velocity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t="7478" r="7522" b="2335"/>
          <a:stretch/>
        </p:blipFill>
        <p:spPr>
          <a:xfrm>
            <a:off x="4063999" y="258233"/>
            <a:ext cx="6314677" cy="645462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1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" y="1123837"/>
            <a:ext cx="3312397" cy="4601183"/>
          </a:xfrm>
        </p:spPr>
        <p:txBody>
          <a:bodyPr/>
          <a:lstStyle/>
          <a:p>
            <a:r>
              <a:rPr lang="en-US" b="1" dirty="0" smtClean="0"/>
              <a:t>Background Theory of Charged Particles and Beta Decay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47986" y="922518"/>
                <a:ext cx="7315200" cy="5120640"/>
              </a:xfrm>
            </p:spPr>
            <p:txBody>
              <a:bodyPr>
                <a:noAutofit/>
              </a:bodyPr>
              <a:lstStyle/>
              <a:p>
                <a:r>
                  <a:rPr lang="en-US" sz="2200" dirty="0" smtClean="0"/>
                  <a:t>Maxwell’s equations are Lorentz-invariant</a:t>
                </a:r>
              </a:p>
              <a:p>
                <a:pPr lvl="1"/>
                <a:r>
                  <a:rPr lang="en-US" sz="2000" dirty="0" smtClean="0"/>
                  <a:t>Lorentz force law: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 smtClean="0"/>
              </a:p>
              <a:p>
                <a:r>
                  <a:rPr lang="en-US" sz="2200" dirty="0" smtClean="0"/>
                  <a:t>Trajectories of charged particles curve in B fields: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𝑞𝑣𝐵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𝑟𝐵</m:t>
                    </m:r>
                  </m:oMath>
                </a14:m>
                <a:endParaRPr lang="en-US" sz="2200" dirty="0" smtClean="0"/>
              </a:p>
              <a:p>
                <a:pPr lvl="1"/>
                <a:endParaRPr lang="en-US" sz="2200" dirty="0" smtClean="0"/>
              </a:p>
              <a:p>
                <a:pPr lvl="1"/>
                <a:endParaRPr lang="en-US" sz="2200" dirty="0"/>
              </a:p>
              <a:p>
                <a:pPr lvl="1"/>
                <a:endParaRPr lang="en-US" sz="2200" dirty="0" smtClean="0"/>
              </a:p>
              <a:p>
                <a:pPr marL="0" indent="0">
                  <a:buNone/>
                </a:pPr>
                <a:r>
                  <a:rPr lang="en-US" sz="2200" dirty="0" smtClean="0"/>
                  <a:t> </a:t>
                </a:r>
              </a:p>
              <a:p>
                <a:r>
                  <a:rPr lang="en-US" sz="2200" dirty="0" smtClean="0"/>
                  <a:t>The Energy Spectrum consists of two processes:</a:t>
                </a:r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38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p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sPre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Pre>
                          <m:sPre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39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90</m:t>
                            </m:r>
                          </m:sup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sPre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acc>
                  </m:oMath>
                </a14:m>
                <a:endParaRPr lang="en-US" sz="2200" dirty="0" smtClean="0"/>
              </a:p>
              <a:p>
                <a:pPr lvl="1"/>
                <a14:m>
                  <m:oMath xmlns:m="http://schemas.openxmlformats.org/officeDocument/2006/math">
                    <m:sPre>
                      <m:sPre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39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p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sPre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→</m:t>
                    </m:r>
                    <m:sPre>
                      <m:sPre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b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p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sPre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+ </m:t>
                    </m:r>
                    <m:acc>
                      <m:accPr>
                        <m:chr m:val="̅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e>
                    </m:acc>
                  </m:oMath>
                </a14:m>
                <a:endParaRPr lang="en-US" sz="2200" dirty="0" smtClean="0"/>
              </a:p>
              <a:p>
                <a:r>
                  <a:rPr lang="en-US" sz="2200" dirty="0" smtClean="0"/>
                  <a:t>Electrons emitted and detected with some kinetic energy</a:t>
                </a:r>
              </a:p>
              <a:p>
                <a:pPr lvl="1"/>
                <a:r>
                  <a:rPr lang="en-US" sz="2000" dirty="0" smtClean="0"/>
                  <a:t>What is the proper form?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7986" y="922518"/>
                <a:ext cx="7315200" cy="5120640"/>
              </a:xfrm>
              <a:blipFill>
                <a:blip r:embed="rId2"/>
                <a:stretch>
                  <a:fillRect l="-833" t="-6905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4126958" y="2883188"/>
            <a:ext cx="4217315" cy="2654580"/>
            <a:chOff x="5126265" y="2607740"/>
            <a:chExt cx="4217315" cy="2654580"/>
          </a:xfrm>
        </p:grpSpPr>
        <p:sp>
          <p:nvSpPr>
            <p:cNvPr id="30" name="Arc 29"/>
            <p:cNvSpPr/>
            <p:nvPr/>
          </p:nvSpPr>
          <p:spPr>
            <a:xfrm>
              <a:off x="5126265" y="2607740"/>
              <a:ext cx="2533596" cy="2654580"/>
            </a:xfrm>
            <a:prstGeom prst="arc">
              <a:avLst>
                <a:gd name="adj1" fmla="val 16344037"/>
                <a:gd name="adj2" fmla="val 0"/>
              </a:avLst>
            </a:prstGeom>
            <a:ln>
              <a:prstDash val="dash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/>
                <p:cNvSpPr/>
                <p:nvPr/>
              </p:nvSpPr>
              <p:spPr>
                <a:xfrm>
                  <a:off x="7504858" y="3725734"/>
                  <a:ext cx="281338" cy="264749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Oval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4858" y="3725734"/>
                  <a:ext cx="281338" cy="26474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Flowchart: Summing Junction 5"/>
            <p:cNvSpPr/>
            <p:nvPr/>
          </p:nvSpPr>
          <p:spPr>
            <a:xfrm>
              <a:off x="8218228" y="2974038"/>
              <a:ext cx="148045" cy="156755"/>
            </a:xfrm>
            <a:prstGeom prst="flowChartSummingJunction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lowchart: Summing Junction 6"/>
            <p:cNvSpPr/>
            <p:nvPr/>
          </p:nvSpPr>
          <p:spPr>
            <a:xfrm>
              <a:off x="8499566" y="2974038"/>
              <a:ext cx="148045" cy="156755"/>
            </a:xfrm>
            <a:prstGeom prst="flowChartSummingJunction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lowchart: Summing Junction 7"/>
            <p:cNvSpPr/>
            <p:nvPr/>
          </p:nvSpPr>
          <p:spPr>
            <a:xfrm>
              <a:off x="8780904" y="2974037"/>
              <a:ext cx="148045" cy="156755"/>
            </a:xfrm>
            <a:prstGeom prst="flowChartSummingJunction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lowchart: Summing Junction 8"/>
            <p:cNvSpPr/>
            <p:nvPr/>
          </p:nvSpPr>
          <p:spPr>
            <a:xfrm>
              <a:off x="8225242" y="3238216"/>
              <a:ext cx="148045" cy="156755"/>
            </a:xfrm>
            <a:prstGeom prst="flowChartSummingJunction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lowchart: Summing Junction 9"/>
            <p:cNvSpPr/>
            <p:nvPr/>
          </p:nvSpPr>
          <p:spPr>
            <a:xfrm>
              <a:off x="8506580" y="3238216"/>
              <a:ext cx="148045" cy="156755"/>
            </a:xfrm>
            <a:prstGeom prst="flowChartSummingJunction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lowchart: Summing Junction 10"/>
            <p:cNvSpPr/>
            <p:nvPr/>
          </p:nvSpPr>
          <p:spPr>
            <a:xfrm>
              <a:off x="8787918" y="3238215"/>
              <a:ext cx="148045" cy="156755"/>
            </a:xfrm>
            <a:prstGeom prst="flowChartSummingJunction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lowchart: Summing Junction 11"/>
            <p:cNvSpPr/>
            <p:nvPr/>
          </p:nvSpPr>
          <p:spPr>
            <a:xfrm>
              <a:off x="8233951" y="3498513"/>
              <a:ext cx="148045" cy="156755"/>
            </a:xfrm>
            <a:prstGeom prst="flowChartSummingJunction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lowchart: Summing Junction 12"/>
            <p:cNvSpPr/>
            <p:nvPr/>
          </p:nvSpPr>
          <p:spPr>
            <a:xfrm>
              <a:off x="8515289" y="3498513"/>
              <a:ext cx="148045" cy="156755"/>
            </a:xfrm>
            <a:prstGeom prst="flowChartSummingJunction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lowchart: Summing Junction 13"/>
            <p:cNvSpPr/>
            <p:nvPr/>
          </p:nvSpPr>
          <p:spPr>
            <a:xfrm>
              <a:off x="8796627" y="3498512"/>
              <a:ext cx="148045" cy="156755"/>
            </a:xfrm>
            <a:prstGeom prst="flowChartSummingJunction">
              <a:avLst/>
            </a:prstGeom>
            <a:noFill/>
            <a:ln w="190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7924202" y="3622763"/>
              <a:ext cx="0" cy="367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6727357" y="3881052"/>
              <a:ext cx="777501" cy="58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916253" y="3415715"/>
                  <a:ext cx="424539" cy="444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groupCh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6253" y="3415715"/>
                  <a:ext cx="424539" cy="444674"/>
                </a:xfrm>
                <a:prstGeom prst="rect">
                  <a:avLst/>
                </a:prstGeom>
                <a:blipFill>
                  <a:blip r:embed="rId4"/>
                  <a:stretch>
                    <a:fillRect l="-14493" t="-13889" r="-26087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828535" y="3321475"/>
                  <a:ext cx="424539" cy="444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groupCh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8535" y="3321475"/>
                  <a:ext cx="424539" cy="444674"/>
                </a:xfrm>
                <a:prstGeom prst="rect">
                  <a:avLst/>
                </a:prstGeom>
                <a:blipFill>
                  <a:blip r:embed="rId5"/>
                  <a:stretch>
                    <a:fillRect l="-12857" t="-13699" r="-25714" b="-21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919041" y="2607740"/>
                  <a:ext cx="424539" cy="4446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groupChr>
                          <m:groupChrPr>
                            <m:chr m:val="→"/>
                            <m:pos m:val="top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brk m:alnAt="1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groupCh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9041" y="2607740"/>
                  <a:ext cx="424539" cy="444674"/>
                </a:xfrm>
                <a:prstGeom prst="rect">
                  <a:avLst/>
                </a:prstGeom>
                <a:blipFill>
                  <a:blip r:embed="rId6"/>
                  <a:stretch>
                    <a:fillRect l="-12857" t="-13699" r="-25714" b="-21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367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Apparatus Signal Chain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289" y="856338"/>
            <a:ext cx="8149838" cy="5093649"/>
          </a:xfrm>
        </p:spPr>
      </p:pic>
      <p:sp>
        <p:nvSpPr>
          <p:cNvPr id="5" name="TextBox 4"/>
          <p:cNvSpPr txBox="1"/>
          <p:nvPr/>
        </p:nvSpPr>
        <p:spPr>
          <a:xfrm>
            <a:off x="4550230" y="5979885"/>
            <a:ext cx="500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Schematic from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MITx Page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9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Laboratory Setup</a:t>
            </a:r>
            <a:endParaRPr lang="en-US" sz="36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0"/>
          <a:stretch/>
        </p:blipFill>
        <p:spPr>
          <a:xfrm>
            <a:off x="3185887" y="1032782"/>
            <a:ext cx="5762445" cy="568869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cxnSp>
        <p:nvCxnSpPr>
          <p:cNvPr id="9" name="Straight Arrow Connector 8"/>
          <p:cNvCxnSpPr>
            <a:stCxn id="10" idx="1"/>
          </p:cNvCxnSpPr>
          <p:nvPr/>
        </p:nvCxnSpPr>
        <p:spPr>
          <a:xfrm flipH="1" flipV="1">
            <a:off x="8414745" y="3010173"/>
            <a:ext cx="718818" cy="576884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33563" y="3294669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acuum chamber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199088" y="5438361"/>
            <a:ext cx="1988455" cy="13667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187542" y="5268145"/>
            <a:ext cx="254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supply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791200" y="2712189"/>
            <a:ext cx="3396342" cy="335011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87542" y="2505277"/>
            <a:ext cx="259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voltage supply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>
            <a:stCxn id="16" idx="1"/>
          </p:cNvCxnSpPr>
          <p:nvPr/>
        </p:nvCxnSpPr>
        <p:spPr>
          <a:xfrm flipH="1" flipV="1">
            <a:off x="6720114" y="4240734"/>
            <a:ext cx="2467428" cy="292388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87542" y="4240734"/>
            <a:ext cx="175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voltmeter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/>
          <p:cNvCxnSpPr>
            <a:stCxn id="18" idx="3"/>
          </p:cNvCxnSpPr>
          <p:nvPr/>
        </p:nvCxnSpPr>
        <p:spPr>
          <a:xfrm flipV="1">
            <a:off x="3000656" y="4603938"/>
            <a:ext cx="849085" cy="566216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5960" y="4631545"/>
            <a:ext cx="24546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multi-channel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nalyzer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553258" y="3090052"/>
            <a:ext cx="2620771" cy="239272"/>
          </a:xfrm>
          <a:prstGeom prst="straightConnector1">
            <a:avLst/>
          </a:prstGeom>
          <a:ln w="22225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2201" y="2987019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amplifier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5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Collecting Scheme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01292" y="1062896"/>
                <a:ext cx="8534400" cy="6979144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Calibrate the MCA bins to Match energy values</a:t>
                </a:r>
              </a:p>
              <a:p>
                <a:pPr lvl="1"/>
                <a:r>
                  <a:rPr lang="en-US" sz="2200" dirty="0" smtClean="0">
                    <a:solidFill>
                      <a:schemeClr val="tx1"/>
                    </a:solidFill>
                  </a:rPr>
                  <a:t>Use a decaying sample of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133</m:t>
                        </m:r>
                      </m:sup>
                      <m:e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sPre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to generate an energy spectrum</a:t>
                </a:r>
              </a:p>
              <a:p>
                <a:pPr lvl="1"/>
                <a:r>
                  <a:rPr lang="en-US" sz="2200" dirty="0" smtClean="0">
                    <a:solidFill>
                      <a:schemeClr val="tx1"/>
                    </a:solidFill>
                  </a:rPr>
                  <a:t>Compare the peaks to known values </a:t>
                </a:r>
              </a:p>
              <a:p>
                <a:pPr lvl="1"/>
                <a:r>
                  <a:rPr lang="en-US" sz="2200" dirty="0" smtClean="0">
                    <a:solidFill>
                      <a:schemeClr val="tx1"/>
                    </a:solidFill>
                  </a:rPr>
                  <a:t>Fit to a linear functional form to determine correspondence between Energy and channel #</a:t>
                </a:r>
                <a:endParaRPr lang="en-US" sz="2200" dirty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We vary the B field in increments of roughly 10 Gauss</a:t>
                </a:r>
              </a:p>
              <a:p>
                <a:pPr lvl="1"/>
                <a:r>
                  <a:rPr lang="en-US" sz="2200" dirty="0" smtClean="0">
                    <a:solidFill>
                      <a:schemeClr val="tx1"/>
                    </a:solidFill>
                  </a:rPr>
                  <a:t>Six total values: from ~70G to ~120G</a:t>
                </a: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Change the E field across velocity selector for each B field value</a:t>
                </a:r>
              </a:p>
              <a:p>
                <a:pPr lvl="1"/>
                <a:r>
                  <a:rPr lang="en-US" sz="2200" dirty="0" smtClean="0">
                    <a:solidFill>
                      <a:schemeClr val="tx1"/>
                    </a:solidFill>
                  </a:rPr>
                  <a:t>Use the Voltage that corresponds to the highest count rate </a:t>
                </a:r>
              </a:p>
              <a:p>
                <a:pPr lvl="1"/>
                <a:r>
                  <a:rPr lang="en-US" sz="2200" dirty="0" smtClean="0">
                    <a:solidFill>
                      <a:schemeClr val="tx1"/>
                    </a:solidFill>
                  </a:rPr>
                  <a:t>[see appendix A for details]</a:t>
                </a: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Collect the energy spectrum of the electrons at each value</a:t>
                </a: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Use this histogram to estimate the electron’s kinetic energy</a:t>
                </a:r>
              </a:p>
              <a:p>
                <a:r>
                  <a:rPr lang="en-US" sz="2200" dirty="0" smtClean="0">
                    <a:solidFill>
                      <a:schemeClr val="tx1"/>
                    </a:solidFill>
                  </a:rPr>
                  <a:t>Determine the velocities using measured E and B values: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en-US" sz="2200" dirty="0" smtClean="0"/>
              </a:p>
              <a:p>
                <a:endParaRPr lang="en-US" sz="4000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01292" y="1062896"/>
                <a:ext cx="8534400" cy="6979144"/>
              </a:xfrm>
              <a:blipFill>
                <a:blip r:embed="rId2"/>
                <a:stretch>
                  <a:fillRect l="-714" t="-8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82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Calibrating the MCA</a:t>
            </a:r>
            <a:endParaRPr lang="en-US" sz="36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r="16428" b="8844"/>
          <a:stretch/>
        </p:blipFill>
        <p:spPr>
          <a:xfrm>
            <a:off x="545495" y="1323350"/>
            <a:ext cx="3032760" cy="490072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Right Arrow 2"/>
          <p:cNvSpPr/>
          <p:nvPr/>
        </p:nvSpPr>
        <p:spPr>
          <a:xfrm>
            <a:off x="3846284" y="3471464"/>
            <a:ext cx="1487714" cy="66765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" r="7975"/>
          <a:stretch/>
        </p:blipFill>
        <p:spPr>
          <a:xfrm>
            <a:off x="5333998" y="1323350"/>
            <a:ext cx="6638202" cy="49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7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Raw Energy Spectra with Gaussian Fits</a:t>
            </a:r>
            <a:endParaRPr lang="en-US" sz="36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832"/>
            <a:ext cx="6270164" cy="6270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7832"/>
            <a:ext cx="6270164" cy="627016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85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5302</TotalTime>
  <Words>655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Cambria Math</vt:lpstr>
      <vt:lpstr>Corbel</vt:lpstr>
      <vt:lpstr>Times New Roman</vt:lpstr>
      <vt:lpstr>Wingdings</vt:lpstr>
      <vt:lpstr>Wingdings 2</vt:lpstr>
      <vt:lpstr>Frame</vt:lpstr>
      <vt:lpstr>Finding the Electron Rest Mass and Validating Relativistic Kinematics</vt:lpstr>
      <vt:lpstr>Experimental Goals</vt:lpstr>
      <vt:lpstr>Theoretical Models of Kinetic Energy vs Velocity</vt:lpstr>
      <vt:lpstr>Background Theory of Charged Particles and Beta Decay</vt:lpstr>
      <vt:lpstr>Apparatus Signal Chain</vt:lpstr>
      <vt:lpstr>PowerPoint Presentation</vt:lpstr>
      <vt:lpstr>Data Collecting Scheme</vt:lpstr>
      <vt:lpstr>PowerPoint Presentation</vt:lpstr>
      <vt:lpstr>PowerPoint Presentation</vt:lpstr>
      <vt:lpstr>Fitting to the Rest Energy</vt:lpstr>
      <vt:lpstr>Comparison of Fit Models to Real Data</vt:lpstr>
      <vt:lpstr>Results and Discussion of Errors</vt:lpstr>
      <vt:lpstr>Summary and Conclusions</vt:lpstr>
      <vt:lpstr>Appendix A: Count-Rate Maximizing Voltages</vt:lpstr>
      <vt:lpstr>PowerPoint Presentation</vt:lpstr>
      <vt:lpstr>Appendix C: Ratio of e/m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Relativistic Dynamics</dc:title>
  <dc:creator>Octavio Vega</dc:creator>
  <cp:lastModifiedBy>Octavio Vega</cp:lastModifiedBy>
  <cp:revision>48</cp:revision>
  <cp:lastPrinted>2021-11-04T21:01:46Z</cp:lastPrinted>
  <dcterms:created xsi:type="dcterms:W3CDTF">2021-11-04T01:33:28Z</dcterms:created>
  <dcterms:modified xsi:type="dcterms:W3CDTF">2021-11-13T00:19:44Z</dcterms:modified>
</cp:coreProperties>
</file>